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7" r:id="rId3"/>
    <p:sldId id="269" r:id="rId4"/>
    <p:sldId id="273" r:id="rId5"/>
    <p:sldId id="270" r:id="rId6"/>
    <p:sldId id="274" r:id="rId7"/>
    <p:sldId id="282" r:id="rId8"/>
    <p:sldId id="277" r:id="rId9"/>
    <p:sldId id="265" r:id="rId10"/>
    <p:sldId id="258" r:id="rId11"/>
    <p:sldId id="259" r:id="rId12"/>
    <p:sldId id="272" r:id="rId13"/>
    <p:sldId id="275" r:id="rId14"/>
    <p:sldId id="260" r:id="rId15"/>
    <p:sldId id="281" r:id="rId16"/>
    <p:sldId id="271" r:id="rId17"/>
    <p:sldId id="280" r:id="rId18"/>
    <p:sldId id="279" r:id="rId19"/>
    <p:sldId id="261" r:id="rId20"/>
    <p:sldId id="266" r:id="rId21"/>
    <p:sldId id="267" r:id="rId22"/>
    <p:sldId id="262" r:id="rId23"/>
    <p:sldId id="268" r:id="rId24"/>
    <p:sldId id="264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82" autoAdjust="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463721-6114-4F21-BD94-194AB9AC458B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3EE98AD-5A61-4FB6-A973-AD3060F87E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463721-6114-4F21-BD94-194AB9AC458B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3EE98AD-5A61-4FB6-A973-AD3060F87E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463721-6114-4F21-BD94-194AB9AC458B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3EE98AD-5A61-4FB6-A973-AD3060F87E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463721-6114-4F21-BD94-194AB9AC458B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3EE98AD-5A61-4FB6-A973-AD3060F87E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463721-6114-4F21-BD94-194AB9AC458B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3EE98AD-5A61-4FB6-A973-AD3060F87E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463721-6114-4F21-BD94-194AB9AC458B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3EE98AD-5A61-4FB6-A973-AD3060F87E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463721-6114-4F21-BD94-194AB9AC458B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3EE98AD-5A61-4FB6-A973-AD3060F87E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463721-6114-4F21-BD94-194AB9AC458B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3EE98AD-5A61-4FB6-A973-AD3060F87E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463721-6114-4F21-BD94-194AB9AC458B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3EE98AD-5A61-4FB6-A973-AD3060F87E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463721-6114-4F21-BD94-194AB9AC458B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3EE98AD-5A61-4FB6-A973-AD3060F87E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463721-6114-4F21-BD94-194AB9AC458B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3EE98AD-5A61-4FB6-A973-AD3060F87E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25463721-6114-4F21-BD94-194AB9AC458B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93EE98AD-5A61-4FB6-A973-AD3060F87EE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79712" y="1772816"/>
            <a:ext cx="56166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Тема 1</a:t>
            </a:r>
          </a:p>
          <a:p>
            <a:pPr algn="ctr"/>
            <a:r>
              <a:rPr lang="ru-RU" sz="4000" dirty="0" smtClean="0"/>
              <a:t>Конфликт как социальный феномен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23728" y="404664"/>
            <a:ext cx="4824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Понятие «конфликт»</a:t>
            </a:r>
            <a:endParaRPr lang="ru-RU" sz="2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225689"/>
            <a:ext cx="799288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dirty="0" err="1" smtClean="0"/>
              <a:t>Conflictus</a:t>
            </a:r>
            <a:r>
              <a:rPr lang="ru-RU" sz="2400" b="1" dirty="0" smtClean="0"/>
              <a:t> </a:t>
            </a:r>
            <a:r>
              <a:rPr lang="ru-RU" sz="2400" i="1" dirty="0" smtClean="0"/>
              <a:t>(лат.)</a:t>
            </a:r>
            <a:r>
              <a:rPr lang="en-US" sz="2400" i="1" dirty="0" smtClean="0"/>
              <a:t> </a:t>
            </a:r>
            <a:r>
              <a:rPr lang="en-US" sz="2400" b="1" dirty="0" smtClean="0"/>
              <a:t>– </a:t>
            </a:r>
            <a:r>
              <a:rPr lang="ru-RU" sz="2400" dirty="0" smtClean="0"/>
              <a:t>столкновение </a:t>
            </a:r>
          </a:p>
          <a:p>
            <a:pPr algn="just"/>
            <a:endParaRPr lang="ru-RU" sz="2400" b="1" dirty="0"/>
          </a:p>
          <a:p>
            <a:pPr algn="just"/>
            <a:r>
              <a:rPr lang="ru-RU" sz="2400" b="1" dirty="0" smtClean="0"/>
              <a:t>Конфликт</a:t>
            </a:r>
            <a:r>
              <a:rPr lang="ru-RU" sz="2400" dirty="0" smtClean="0"/>
              <a:t> – это столкновение, противоборство сторон, при котором хотя бы одна сторона воспринимает  действия другой как угрозу ее интересам</a:t>
            </a:r>
          </a:p>
          <a:p>
            <a:pPr algn="r"/>
            <a:r>
              <a:rPr lang="ru-RU" i="1" dirty="0" smtClean="0"/>
              <a:t> (Одно из определений практикующего </a:t>
            </a:r>
            <a:r>
              <a:rPr lang="ru-RU" i="1" dirty="0" err="1" smtClean="0"/>
              <a:t>конфликтолога</a:t>
            </a:r>
            <a:r>
              <a:rPr lang="ru-RU" i="1" dirty="0" smtClean="0"/>
              <a:t>) </a:t>
            </a:r>
          </a:p>
          <a:p>
            <a:pPr algn="just"/>
            <a:endParaRPr lang="ru-RU" sz="2400" dirty="0"/>
          </a:p>
        </p:txBody>
      </p:sp>
      <p:pic>
        <p:nvPicPr>
          <p:cNvPr id="2050" name="Picture 2" descr="Станислав Кондрашов рассказал, как разрешить конфлик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3861047"/>
            <a:ext cx="5595429" cy="244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124744"/>
            <a:ext cx="799288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Многообразие трактовок понятия «конфликт»</a:t>
            </a:r>
          </a:p>
          <a:p>
            <a:pPr algn="just"/>
            <a:r>
              <a:rPr lang="ru-RU" dirty="0" smtClean="0"/>
              <a:t>Признаки конфликта:</a:t>
            </a:r>
            <a:endParaRPr lang="ru-RU" dirty="0"/>
          </a:p>
          <a:p>
            <a:pPr algn="just"/>
            <a:r>
              <a:rPr lang="ru-RU" dirty="0" smtClean="0"/>
              <a:t>1) наличие противоречий между интересами, ценностями, целями, мотивами сторон как основа конфликта;</a:t>
            </a:r>
          </a:p>
          <a:p>
            <a:pPr algn="just"/>
            <a:r>
              <a:rPr lang="ru-RU" dirty="0" smtClean="0"/>
              <a:t>2) противодействие субъектов конфликта;</a:t>
            </a:r>
          </a:p>
          <a:p>
            <a:pPr algn="just"/>
            <a:r>
              <a:rPr lang="ru-RU" dirty="0" smtClean="0"/>
              <a:t>3) стремление любыми способами нанести максимальный ущерб оппоненту, его интересам;</a:t>
            </a:r>
          </a:p>
          <a:p>
            <a:pPr algn="just"/>
            <a:r>
              <a:rPr lang="ru-RU" dirty="0" smtClean="0"/>
              <a:t>4) негативные эмоции и чувства по отношению друг к другу </a:t>
            </a:r>
          </a:p>
          <a:p>
            <a:pPr algn="just"/>
            <a:r>
              <a:rPr lang="en-US" dirty="0" smtClean="0"/>
              <a:t>=&gt;</a:t>
            </a:r>
            <a:endParaRPr lang="ru-RU" dirty="0" smtClean="0"/>
          </a:p>
          <a:p>
            <a:pPr algn="just"/>
            <a:r>
              <a:rPr lang="ru-RU" dirty="0" smtClean="0"/>
              <a:t>Понятие «конфликт»:</a:t>
            </a:r>
            <a:endParaRPr lang="en-US" dirty="0"/>
          </a:p>
          <a:p>
            <a:pPr algn="just"/>
            <a:r>
              <a:rPr lang="ru-RU" b="1" dirty="0" smtClean="0"/>
              <a:t>Конфликт</a:t>
            </a:r>
            <a:r>
              <a:rPr lang="ru-RU" dirty="0" smtClean="0"/>
              <a:t> - наиболее острый способ разрешения значимых противоречий, возникающих в процессе взаимодействия, заключающийся в противодействии субъектов конфликта и обычно сопровождающийся негативными эмоциями.</a:t>
            </a:r>
            <a:endParaRPr lang="ru-RU" i="1" dirty="0" smtClean="0"/>
          </a:p>
          <a:p>
            <a:pPr algn="r"/>
            <a:r>
              <a:rPr lang="ru-RU" i="1" dirty="0" smtClean="0"/>
              <a:t>(А. Я. </a:t>
            </a:r>
            <a:r>
              <a:rPr lang="ru-RU" i="1" dirty="0" err="1" smtClean="0"/>
              <a:t>Анцупов</a:t>
            </a:r>
            <a:r>
              <a:rPr lang="ru-RU" i="1" dirty="0" smtClean="0"/>
              <a:t> и А. И. Шипилов) </a:t>
            </a:r>
            <a:endParaRPr lang="ru-RU" i="1" dirty="0"/>
          </a:p>
        </p:txBody>
      </p:sp>
      <p:sp>
        <p:nvSpPr>
          <p:cNvPr id="3" name="TextBox 2"/>
          <p:cNvSpPr txBox="1"/>
          <p:nvPr/>
        </p:nvSpPr>
        <p:spPr>
          <a:xfrm>
            <a:off x="2411760" y="404664"/>
            <a:ext cx="4752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Понятие конфликт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83568" y="5949280"/>
            <a:ext cx="8064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?! Проблема</a:t>
            </a:r>
            <a:r>
              <a:rPr lang="ru-RU" dirty="0" smtClean="0"/>
              <a:t>: можно ли согласиться с таким понятием? Почему?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340768"/>
            <a:ext cx="799288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Многообразие трактовок понятия «конфликт»</a:t>
            </a:r>
          </a:p>
          <a:p>
            <a:pPr algn="just"/>
            <a:endParaRPr lang="ru-RU" b="1" dirty="0" smtClean="0"/>
          </a:p>
          <a:p>
            <a:pPr algn="just"/>
            <a:r>
              <a:rPr lang="ru-RU" b="1" dirty="0" smtClean="0"/>
              <a:t>Социальный конфликт -</a:t>
            </a:r>
            <a:r>
              <a:rPr lang="ru-RU" dirty="0" smtClean="0"/>
              <a:t> высшая стадия развития противоречий в системе отношений людей, социальных групп, социальных институтов, в обществе в целом, которая характеризуется столкновением противоположных тенденций, интересов социальных общностей и индивидов.  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В данном определение акцент сделан на общество как систему отношений между людьми. </a:t>
            </a:r>
          </a:p>
          <a:p>
            <a:pPr algn="just"/>
            <a:endParaRPr lang="ru-RU" dirty="0" smtClean="0"/>
          </a:p>
          <a:p>
            <a:pPr algn="just"/>
            <a:r>
              <a:rPr lang="ru-RU" b="1" dirty="0" smtClean="0"/>
              <a:t>Вывод</a:t>
            </a:r>
            <a:r>
              <a:rPr lang="ru-RU" dirty="0" smtClean="0"/>
              <a:t>: </a:t>
            </a:r>
            <a:r>
              <a:rPr lang="ru-RU" dirty="0" smtClean="0"/>
              <a:t>во всех определениях главным признаком конфликта указано противоречие (сторон, интересов, действий).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699792" y="476672"/>
            <a:ext cx="40863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/>
              <a:t>Понятие конфликт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628800"/>
            <a:ext cx="828092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Общий синонимический ряд понятия «конфликт» включает конфликт (</a:t>
            </a:r>
            <a:r>
              <a:rPr lang="ru-RU" dirty="0" err="1" smtClean="0"/>
              <a:t>conflict</a:t>
            </a:r>
            <a:r>
              <a:rPr lang="ru-RU" dirty="0" smtClean="0"/>
              <a:t>), спор, соперничество (</a:t>
            </a:r>
            <a:r>
              <a:rPr lang="ru-RU" dirty="0" err="1" smtClean="0"/>
              <a:t>contest</a:t>
            </a:r>
            <a:r>
              <a:rPr lang="ru-RU" dirty="0" smtClean="0"/>
              <a:t>), единоборство (</a:t>
            </a:r>
            <a:r>
              <a:rPr lang="ru-RU" dirty="0" err="1" smtClean="0"/>
              <a:t>combat</a:t>
            </a:r>
            <a:r>
              <a:rPr lang="ru-RU" dirty="0" smtClean="0"/>
              <a:t>), борьбу (</a:t>
            </a:r>
            <a:r>
              <a:rPr lang="ru-RU" dirty="0" err="1" smtClean="0"/>
              <a:t>fight</a:t>
            </a:r>
            <a:r>
              <a:rPr lang="ru-RU" dirty="0" smtClean="0"/>
              <a:t>), скандал (</a:t>
            </a:r>
            <a:r>
              <a:rPr lang="ru-RU" dirty="0" err="1" smtClean="0"/>
              <a:t>affray</a:t>
            </a:r>
            <a:r>
              <a:rPr lang="ru-RU" dirty="0" smtClean="0"/>
              <a:t>). </a:t>
            </a:r>
          </a:p>
          <a:p>
            <a:pPr algn="r"/>
            <a:r>
              <a:rPr lang="ru-RU" i="1" dirty="0" smtClean="0"/>
              <a:t>(По мнению составителей «</a:t>
            </a:r>
            <a:r>
              <a:rPr lang="ru-RU" i="1" dirty="0" err="1" smtClean="0"/>
              <a:t>Grolier</a:t>
            </a:r>
            <a:r>
              <a:rPr lang="ru-RU" i="1" dirty="0" smtClean="0"/>
              <a:t> </a:t>
            </a:r>
            <a:r>
              <a:rPr lang="ru-RU" i="1" dirty="0" err="1" smtClean="0"/>
              <a:t>Multimedia</a:t>
            </a:r>
            <a:r>
              <a:rPr lang="ru-RU" i="1" dirty="0" smtClean="0"/>
              <a:t> </a:t>
            </a:r>
            <a:r>
              <a:rPr lang="ru-RU" i="1" dirty="0" err="1" smtClean="0"/>
              <a:t>Encyclopedia</a:t>
            </a:r>
            <a:r>
              <a:rPr lang="ru-RU" i="1" dirty="0" smtClean="0"/>
              <a:t>» (1988))</a:t>
            </a:r>
          </a:p>
          <a:p>
            <a:pPr algn="r"/>
            <a:endParaRPr lang="ru-RU" i="1" dirty="0" smtClean="0"/>
          </a:p>
          <a:p>
            <a:pPr algn="just"/>
            <a:endParaRPr lang="ru-RU" i="1" dirty="0" smtClean="0"/>
          </a:p>
          <a:p>
            <a:pPr algn="just"/>
            <a:r>
              <a:rPr lang="ru-RU" b="1" dirty="0" smtClean="0"/>
              <a:t>Таким образом,</a:t>
            </a:r>
            <a:r>
              <a:rPr lang="ru-RU" dirty="0" smtClean="0"/>
              <a:t> </a:t>
            </a:r>
          </a:p>
          <a:p>
            <a:pPr algn="just"/>
            <a:r>
              <a:rPr lang="ru-RU" dirty="0" smtClean="0"/>
              <a:t>Понятие «конфликт» принадлежит и науке, и обыденному сознанию.</a:t>
            </a:r>
          </a:p>
          <a:p>
            <a:pPr algn="just"/>
            <a:r>
              <a:rPr lang="ru-RU" dirty="0" smtClean="0"/>
              <a:t>Понятием «конфликт» пользуются различные научные дисциплины.</a:t>
            </a:r>
          </a:p>
          <a:p>
            <a:pPr algn="just"/>
            <a:r>
              <a:rPr lang="ru-RU" dirty="0" smtClean="0"/>
              <a:t>В основе конфликта лежит биполярность, т.е. </a:t>
            </a:r>
            <a:r>
              <a:rPr lang="ru-RU" dirty="0" smtClean="0"/>
              <a:t>противостояние </a:t>
            </a:r>
            <a:r>
              <a:rPr lang="ru-RU" dirty="0" smtClean="0"/>
              <a:t>двух начал.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483768" y="404664"/>
            <a:ext cx="40863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/>
              <a:t>Понятие конфликт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03648" y="980728"/>
            <a:ext cx="7056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Многообразие трактовок понятия «конфликт»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83768" y="332656"/>
            <a:ext cx="4752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Структура конфликта</a:t>
            </a:r>
            <a:endParaRPr lang="ru-RU" sz="2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2060848"/>
            <a:ext cx="806489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1) </a:t>
            </a:r>
            <a:r>
              <a:rPr lang="ru-RU" b="1" dirty="0" smtClean="0"/>
              <a:t>стороны</a:t>
            </a:r>
            <a:r>
              <a:rPr lang="ru-RU" dirty="0" smtClean="0"/>
              <a:t> конфликта;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2) </a:t>
            </a:r>
            <a:r>
              <a:rPr lang="ru-RU" b="1" dirty="0" smtClean="0"/>
              <a:t>условия</a:t>
            </a:r>
            <a:r>
              <a:rPr lang="ru-RU" dirty="0" smtClean="0"/>
              <a:t> конфликта;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3) </a:t>
            </a:r>
            <a:r>
              <a:rPr lang="ru-RU" b="1" dirty="0" smtClean="0"/>
              <a:t>предмет</a:t>
            </a:r>
            <a:r>
              <a:rPr lang="ru-RU" dirty="0" smtClean="0"/>
              <a:t> конфликта =</a:t>
            </a:r>
            <a:r>
              <a:rPr lang="en-US" dirty="0" smtClean="0"/>
              <a:t>&gt;</a:t>
            </a:r>
            <a:r>
              <a:rPr lang="ru-RU" dirty="0" smtClean="0"/>
              <a:t> инцидент =</a:t>
            </a:r>
            <a:r>
              <a:rPr lang="en-US" dirty="0" smtClean="0"/>
              <a:t>&gt;</a:t>
            </a:r>
            <a:r>
              <a:rPr lang="ru-RU" dirty="0" smtClean="0"/>
              <a:t> конфликтная ситуация; </a:t>
            </a:r>
            <a:r>
              <a:rPr lang="ru-RU" b="1" dirty="0" smtClean="0"/>
              <a:t>объект </a:t>
            </a:r>
            <a:r>
              <a:rPr lang="ru-RU" dirty="0" smtClean="0"/>
              <a:t>конфликта (выделяется некоторыми исследователями);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4) </a:t>
            </a:r>
            <a:r>
              <a:rPr lang="ru-RU" b="1" dirty="0" smtClean="0"/>
              <a:t>действия</a:t>
            </a:r>
            <a:r>
              <a:rPr lang="ru-RU" dirty="0" smtClean="0"/>
              <a:t> участников конфликта </a:t>
            </a:r>
            <a:r>
              <a:rPr lang="en-US" dirty="0" smtClean="0"/>
              <a:t>&lt;</a:t>
            </a:r>
            <a:r>
              <a:rPr lang="ru-RU" dirty="0" smtClean="0"/>
              <a:t>= мотивы участников;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5) </a:t>
            </a:r>
            <a:r>
              <a:rPr lang="ru-RU" b="1" dirty="0" smtClean="0"/>
              <a:t>исход</a:t>
            </a:r>
            <a:r>
              <a:rPr lang="ru-RU" dirty="0" smtClean="0"/>
              <a:t> (результат) конфликта.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268760"/>
            <a:ext cx="8136904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Почему </a:t>
            </a:r>
            <a:r>
              <a:rPr lang="ru-RU" b="1" dirty="0" smtClean="0"/>
              <a:t>стороны</a:t>
            </a:r>
            <a:r>
              <a:rPr lang="ru-RU" dirty="0" smtClean="0"/>
              <a:t>, а не участники? Потому, что существует </a:t>
            </a:r>
            <a:r>
              <a:rPr lang="ru-RU" dirty="0" err="1" smtClean="0"/>
              <a:t>внутриличностный</a:t>
            </a:r>
            <a:r>
              <a:rPr lang="ru-RU" dirty="0" smtClean="0"/>
              <a:t> конфликт.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Что есть </a:t>
            </a:r>
            <a:r>
              <a:rPr lang="ru-RU" b="1" dirty="0" smtClean="0"/>
              <a:t>условия</a:t>
            </a:r>
            <a:r>
              <a:rPr lang="ru-RU" dirty="0" smtClean="0"/>
              <a:t> конфликта? Это объективные особенности внешней </a:t>
            </a:r>
            <a:r>
              <a:rPr lang="ru-RU" dirty="0" smtClean="0"/>
              <a:t>ситуации: </a:t>
            </a:r>
            <a:r>
              <a:rPr lang="ru-RU" dirty="0" err="1" smtClean="0"/>
              <a:t>социокультурный</a:t>
            </a:r>
            <a:r>
              <a:rPr lang="ru-RU" dirty="0" smtClean="0"/>
              <a:t> контекст (социальные нормы), ситуационный фон, наличие третьих сил.</a:t>
            </a:r>
            <a:endParaRPr lang="ru-RU" dirty="0" smtClean="0"/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Что есть </a:t>
            </a:r>
            <a:r>
              <a:rPr lang="ru-RU" b="1" dirty="0" smtClean="0"/>
              <a:t>предмет</a:t>
            </a:r>
            <a:r>
              <a:rPr lang="ru-RU" dirty="0" smtClean="0"/>
              <a:t> конфликта?  Это объективно </a:t>
            </a:r>
            <a:r>
              <a:rPr lang="ru-RU" dirty="0" smtClean="0"/>
              <a:t>существующ</a:t>
            </a:r>
            <a:r>
              <a:rPr lang="ru-RU" dirty="0" smtClean="0"/>
              <a:t>ая</a:t>
            </a:r>
            <a:r>
              <a:rPr lang="ru-RU" dirty="0" smtClean="0"/>
              <a:t> </a:t>
            </a:r>
            <a:r>
              <a:rPr lang="ru-RU" dirty="0" smtClean="0"/>
              <a:t>или </a:t>
            </a:r>
            <a:r>
              <a:rPr lang="ru-RU" dirty="0" smtClean="0"/>
              <a:t>мыслимая </a:t>
            </a:r>
            <a:r>
              <a:rPr lang="ru-RU" dirty="0" smtClean="0"/>
              <a:t>(</a:t>
            </a:r>
            <a:r>
              <a:rPr lang="ru-RU" dirty="0" smtClean="0"/>
              <a:t>воображаемая) проблема, служащая </a:t>
            </a:r>
            <a:r>
              <a:rPr lang="ru-RU" dirty="0" smtClean="0"/>
              <a:t>причиной раздора между сторонами. </a:t>
            </a:r>
            <a:r>
              <a:rPr lang="ru-RU" b="1" dirty="0" smtClean="0"/>
              <a:t>Инцидент </a:t>
            </a:r>
            <a:r>
              <a:rPr lang="ru-RU" dirty="0" smtClean="0"/>
              <a:t>- формальный повод для непосредственного столкновения участников. </a:t>
            </a:r>
          </a:p>
          <a:p>
            <a:pPr algn="just"/>
            <a:r>
              <a:rPr lang="ru-RU" b="1" dirty="0" smtClean="0"/>
              <a:t>Объект </a:t>
            </a:r>
            <a:r>
              <a:rPr lang="ru-RU" dirty="0" smtClean="0"/>
              <a:t>конфликта - конкретная материальная или духовная ценность, к обладанию которой стремятся стороны конфликта.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Что является побудителем </a:t>
            </a:r>
            <a:r>
              <a:rPr lang="ru-RU" b="1" dirty="0" smtClean="0"/>
              <a:t>действия</a:t>
            </a:r>
            <a:r>
              <a:rPr lang="ru-RU" dirty="0" smtClean="0"/>
              <a:t> сторон? Это мотивы, в основе которых потребности =</a:t>
            </a:r>
            <a:r>
              <a:rPr lang="en-US" dirty="0" smtClean="0"/>
              <a:t>&gt;</a:t>
            </a:r>
            <a:r>
              <a:rPr lang="ru-RU" dirty="0" smtClean="0"/>
              <a:t> Проблема: найти истинные потребности конфликта.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Каков оптимальный </a:t>
            </a:r>
            <a:r>
              <a:rPr lang="ru-RU" b="1" dirty="0" smtClean="0"/>
              <a:t>исход</a:t>
            </a:r>
            <a:r>
              <a:rPr lang="ru-RU" dirty="0" smtClean="0"/>
              <a:t> конфликта?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483768" y="476672"/>
            <a:ext cx="5256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Структура конфликта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2 конфлик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340768"/>
            <a:ext cx="5857875" cy="50292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195736" y="476672"/>
            <a:ext cx="4968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Схема конфликта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672" y="188640"/>
            <a:ext cx="6480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Другие элементы конфликта</a:t>
            </a:r>
            <a:endParaRPr lang="ru-RU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39552" y="692696"/>
            <a:ext cx="8136904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/>
              <a:t>Участники конфликта, не являющиеся сторонами конфликта</a:t>
            </a:r>
            <a:r>
              <a:rPr lang="ru-RU" dirty="0" smtClean="0"/>
              <a:t>:</a:t>
            </a:r>
          </a:p>
          <a:p>
            <a:pPr algn="just"/>
            <a:endParaRPr lang="ru-RU" dirty="0" smtClean="0"/>
          </a:p>
          <a:p>
            <a:pPr algn="just"/>
            <a:r>
              <a:rPr lang="ru-RU" b="1" dirty="0" smtClean="0"/>
              <a:t>Подстрекатели</a:t>
            </a:r>
            <a:r>
              <a:rPr lang="ru-RU" dirty="0" smtClean="0"/>
              <a:t> - это лицо, организация или государство, подталкивающее другого участника к конфликту. Подстрекатель может в этом конфликте и не участвовать.</a:t>
            </a:r>
          </a:p>
          <a:p>
            <a:pPr algn="just"/>
            <a:endParaRPr lang="ru-RU" dirty="0" smtClean="0"/>
          </a:p>
          <a:p>
            <a:pPr algn="just"/>
            <a:r>
              <a:rPr lang="ru-RU" b="1" dirty="0" smtClean="0"/>
              <a:t>Пособник</a:t>
            </a:r>
            <a:r>
              <a:rPr lang="ru-RU" dirty="0" smtClean="0"/>
              <a:t> - лицо, содействующее конфликту советами, технической помощью и другими способами.</a:t>
            </a:r>
          </a:p>
          <a:p>
            <a:pPr algn="just"/>
            <a:endParaRPr lang="ru-RU" dirty="0" smtClean="0"/>
          </a:p>
          <a:p>
            <a:pPr algn="just"/>
            <a:r>
              <a:rPr lang="ru-RU" b="1" dirty="0" smtClean="0"/>
              <a:t>Организатор</a:t>
            </a:r>
            <a:r>
              <a:rPr lang="ru-RU" dirty="0" smtClean="0"/>
              <a:t> - лицо (группа), планирующее конфликт, намечающее его развитие, предусматривающее различные пути обеспечения и охраны участников и др. Организатором может быть одна из противоборствующих сторон («теневая») или самостоятельная фигура.</a:t>
            </a:r>
          </a:p>
          <a:p>
            <a:pPr algn="just"/>
            <a:endParaRPr lang="ru-RU" dirty="0" smtClean="0"/>
          </a:p>
          <a:p>
            <a:pPr algn="just"/>
            <a:r>
              <a:rPr lang="ru-RU" b="1" dirty="0" smtClean="0"/>
              <a:t>Посредник</a:t>
            </a:r>
            <a:r>
              <a:rPr lang="ru-RU" dirty="0" smtClean="0"/>
              <a:t> -  лица, пытающиеся остановить конфликт.</a:t>
            </a:r>
          </a:p>
          <a:p>
            <a:pPr algn="just"/>
            <a:endParaRPr lang="ru-RU" dirty="0" smtClean="0"/>
          </a:p>
          <a:p>
            <a:pPr algn="just"/>
            <a:r>
              <a:rPr lang="ru-RU" b="1" dirty="0" smtClean="0"/>
              <a:t>Свидетели</a:t>
            </a:r>
            <a:r>
              <a:rPr lang="ru-RU" dirty="0" smtClean="0"/>
              <a:t>, </a:t>
            </a:r>
            <a:r>
              <a:rPr lang="ru-RU" b="1" dirty="0" smtClean="0"/>
              <a:t>очевидцы</a:t>
            </a:r>
            <a:r>
              <a:rPr lang="ru-RU" dirty="0" smtClean="0"/>
              <a:t>.</a:t>
            </a:r>
          </a:p>
          <a:p>
            <a:pPr algn="just"/>
            <a:r>
              <a:rPr lang="ru-RU" dirty="0" smtClean="0"/>
              <a:t>Таким образом, участники конфликта более широкое понятие, чем субъекты конфликта.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Классификация конфликтов и их причины - Юридическая психолог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052736"/>
            <a:ext cx="5997225" cy="5400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83568" y="332656"/>
            <a:ext cx="7920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Классификация конфликтов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404664"/>
            <a:ext cx="6264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Этапы развития конфликта</a:t>
            </a:r>
            <a:endParaRPr lang="ru-RU" sz="2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916832"/>
            <a:ext cx="784887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1) возникновение объективной конфликтной (или </a:t>
            </a:r>
            <a:r>
              <a:rPr lang="ru-RU" dirty="0" err="1" smtClean="0"/>
              <a:t>предконфликтной</a:t>
            </a:r>
            <a:r>
              <a:rPr lang="ru-RU" dirty="0" smtClean="0"/>
              <a:t>) ситуации;</a:t>
            </a:r>
          </a:p>
          <a:p>
            <a:pPr algn="just"/>
            <a:r>
              <a:rPr lang="ru-RU" dirty="0" smtClean="0"/>
              <a:t>2) осознание ситуации как конфликтной;</a:t>
            </a:r>
          </a:p>
          <a:p>
            <a:pPr algn="just"/>
            <a:r>
              <a:rPr lang="ru-RU" dirty="0" smtClean="0"/>
              <a:t>3) конфликтное взаимодействие (или собственно конфликт);</a:t>
            </a:r>
          </a:p>
          <a:p>
            <a:pPr algn="just"/>
            <a:r>
              <a:rPr lang="ru-RU" dirty="0" smtClean="0"/>
              <a:t>4) разрешение конфликта.</a:t>
            </a:r>
          </a:p>
          <a:p>
            <a:pPr algn="just"/>
            <a:endParaRPr lang="ru-RU" dirty="0"/>
          </a:p>
          <a:p>
            <a:pPr algn="just"/>
            <a:r>
              <a:rPr lang="ru-RU" b="1" dirty="0" smtClean="0"/>
              <a:t>?! Проблема</a:t>
            </a:r>
            <a:r>
              <a:rPr lang="ru-RU" dirty="0" smtClean="0"/>
              <a:t>: все стадии могут наблюдаться в конфликтах?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2060848"/>
            <a:ext cx="77048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800" dirty="0"/>
              <a:t>История </a:t>
            </a:r>
            <a:r>
              <a:rPr lang="ru-RU" sz="2800" dirty="0" err="1" smtClean="0"/>
              <a:t>конфликтологии</a:t>
            </a:r>
            <a:r>
              <a:rPr lang="ru-RU" sz="2800" dirty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/>
              <a:t>Сущность конфликта.</a:t>
            </a:r>
            <a:endParaRPr lang="ru-RU" sz="2800" dirty="0"/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/>
              <a:t>Социальная </a:t>
            </a:r>
            <a:r>
              <a:rPr lang="ru-RU" sz="2800" dirty="0"/>
              <a:t>значимость конфликта.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2060848"/>
            <a:ext cx="7200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СОЦИАЛЬНАЯ ЗНАЧИМОСТЬ КОНФЛИКТА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548680"/>
            <a:ext cx="5040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Формы конфликта</a:t>
            </a:r>
            <a:endParaRPr lang="ru-RU" sz="2800" b="1" dirty="0"/>
          </a:p>
        </p:txBody>
      </p:sp>
      <p:pic>
        <p:nvPicPr>
          <p:cNvPr id="32770" name="Picture 2" descr="Феномен конфликта - КОНФЛИКТОЛОГИЯ В СОЦИАЛЬНОЙ РАБОТ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700808"/>
            <a:ext cx="6524625" cy="41719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0" y="548680"/>
            <a:ext cx="56166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Последствия конфликта</a:t>
            </a:r>
            <a:endParaRPr lang="ru-RU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95536" y="1196752"/>
            <a:ext cx="453650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/>
              <a:t>Отрицательные</a:t>
            </a:r>
            <a:r>
              <a:rPr lang="ru-RU" dirty="0" smtClean="0"/>
              <a:t>:</a:t>
            </a:r>
          </a:p>
          <a:p>
            <a:pPr algn="just"/>
            <a:r>
              <a:rPr lang="ru-RU" dirty="0" smtClean="0"/>
              <a:t>Стрессовая ситуация участников конфликта. =</a:t>
            </a:r>
            <a:r>
              <a:rPr lang="en-US" dirty="0" smtClean="0"/>
              <a:t>&gt;</a:t>
            </a:r>
            <a:r>
              <a:rPr lang="ru-RU" dirty="0" smtClean="0"/>
              <a:t> Ухудшение здоровья.</a:t>
            </a:r>
          </a:p>
          <a:p>
            <a:pPr algn="just"/>
            <a:r>
              <a:rPr lang="ru-RU" dirty="0" smtClean="0"/>
              <a:t>Разрушение устойчивых структур общества.</a:t>
            </a:r>
          </a:p>
          <a:p>
            <a:pPr algn="just"/>
            <a:r>
              <a:rPr lang="ru-RU" dirty="0" smtClean="0"/>
              <a:t>Экономические потери.</a:t>
            </a:r>
          </a:p>
          <a:p>
            <a:pPr algn="just"/>
            <a:r>
              <a:rPr lang="ru-RU" dirty="0" smtClean="0"/>
              <a:t>Нарушения в деятельности социальной группы.</a:t>
            </a:r>
            <a:endParaRPr lang="ru-RU" dirty="0"/>
          </a:p>
        </p:txBody>
      </p:sp>
      <p:pic>
        <p:nvPicPr>
          <p:cNvPr id="17410" name="Picture 2" descr="Профессия Конфликт-менеджер: где учиться, зарплата, плюсы и минус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293096"/>
            <a:ext cx="3600000" cy="1800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067944" y="4221088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Положительные</a:t>
            </a:r>
            <a:r>
              <a:rPr lang="ru-RU" dirty="0" smtClean="0"/>
              <a:t>:</a:t>
            </a:r>
          </a:p>
          <a:p>
            <a:pPr algn="just"/>
            <a:r>
              <a:rPr lang="ru-RU" dirty="0" smtClean="0"/>
              <a:t>Сигнализация о существующих проблемах. =</a:t>
            </a:r>
            <a:r>
              <a:rPr lang="en-US" dirty="0" smtClean="0"/>
              <a:t>&gt;</a:t>
            </a:r>
            <a:endParaRPr lang="ru-RU" dirty="0" smtClean="0"/>
          </a:p>
          <a:p>
            <a:pPr algn="just"/>
            <a:r>
              <a:rPr lang="ru-RU" dirty="0" smtClean="0"/>
              <a:t>Возможность для изменений.</a:t>
            </a:r>
          </a:p>
          <a:p>
            <a:pPr algn="just"/>
            <a:r>
              <a:rPr lang="ru-RU" dirty="0" smtClean="0"/>
              <a:t>Эмоциональная разгрузка участников конфликта. </a:t>
            </a:r>
            <a:endParaRPr lang="ru-RU" dirty="0"/>
          </a:p>
        </p:txBody>
      </p:sp>
      <p:pic>
        <p:nvPicPr>
          <p:cNvPr id="17412" name="Picture 4" descr="Вечная война: почему невозможно закончить палестино-израильский конфликт? —  Daily Stor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1484784"/>
            <a:ext cx="3600003" cy="2016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067944" y="594928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b="1" dirty="0" smtClean="0"/>
              <a:t>КОНФЛИКТ =» ИЗМЕНЕНИЕ =» АДАПТАЦИЯ =» ВЫЖИВАНИЕ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672" y="476672"/>
            <a:ext cx="6408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Взаимовлияние конфликтов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971600" y="3140968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Семейный конфликт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932040" y="3140968"/>
            <a:ext cx="3816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Производственный конфликт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275856" y="4509120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/>
              <a:t>Внутриличностный</a:t>
            </a:r>
            <a:r>
              <a:rPr lang="ru-RU" dirty="0" smtClean="0"/>
              <a:t> конфликт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915816" y="1268760"/>
            <a:ext cx="33123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Экономический конфликт (например, жесткая конкуренция)</a:t>
            </a:r>
            <a:endParaRPr lang="ru-RU" dirty="0"/>
          </a:p>
        </p:txBody>
      </p:sp>
      <p:cxnSp>
        <p:nvCxnSpPr>
          <p:cNvPr id="9" name="Прямая со стрелкой 8"/>
          <p:cNvCxnSpPr/>
          <p:nvPr/>
        </p:nvCxnSpPr>
        <p:spPr>
          <a:xfrm flipH="1">
            <a:off x="2339752" y="1988840"/>
            <a:ext cx="864096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5940152" y="1988840"/>
            <a:ext cx="720080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3923928" y="3356992"/>
            <a:ext cx="792088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4355976" y="3501008"/>
            <a:ext cx="0" cy="1008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 flipV="1">
            <a:off x="5220072" y="2132856"/>
            <a:ext cx="720080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8" y="620688"/>
            <a:ext cx="5472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Задание для практического занятия</a:t>
            </a:r>
            <a:endParaRPr lang="ru-RU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611560" y="1340768"/>
            <a:ext cx="792088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1.Привести примеры трех любых конфликтов. В каждом конфликте выделить элементы структуры конфликта. Раскрыть значение выделения этих элементов для понимания глубины конфликтной ситуации.</a:t>
            </a:r>
          </a:p>
          <a:p>
            <a:pPr algn="just"/>
            <a:endParaRPr lang="ru-RU" dirty="0"/>
          </a:p>
          <a:p>
            <a:pPr algn="just"/>
            <a:r>
              <a:rPr lang="ru-RU" dirty="0" smtClean="0"/>
              <a:t>2.Привести пример конфликта, в котором присутствуют все этапы конфликта, и пример конфликта, в котором отсутствует </a:t>
            </a:r>
            <a:r>
              <a:rPr lang="ru-RU" dirty="0" err="1" smtClean="0"/>
              <a:t>предконфликтная</a:t>
            </a:r>
            <a:r>
              <a:rPr lang="ru-RU" dirty="0" smtClean="0"/>
              <a:t> стадия.  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3.Привести из </a:t>
            </a:r>
            <a:r>
              <a:rPr lang="ru-RU" b="1" dirty="0" smtClean="0"/>
              <a:t>личного социального опыта </a:t>
            </a:r>
            <a:r>
              <a:rPr lang="ru-RU" dirty="0" smtClean="0"/>
              <a:t>примеры того, как конфликт сыграл положительную роль или отрицательную роль для дальнейшего развития событий. </a:t>
            </a:r>
            <a:endParaRPr lang="ru-RU" dirty="0"/>
          </a:p>
          <a:p>
            <a:pPr algn="just"/>
            <a:endParaRPr lang="ru-RU" dirty="0"/>
          </a:p>
          <a:p>
            <a:pPr algn="just"/>
            <a:r>
              <a:rPr lang="ru-RU" b="1" dirty="0" smtClean="0"/>
              <a:t>Примечание</a:t>
            </a:r>
            <a:r>
              <a:rPr lang="ru-RU" dirty="0" smtClean="0"/>
              <a:t>: примеры для заданий 1 и 2 могут быть взяты из социальной жизни (материалы СМИ, история, художественная литература, кинематограф), </a:t>
            </a:r>
            <a:r>
              <a:rPr lang="ru-RU" dirty="0"/>
              <a:t>л</a:t>
            </a:r>
            <a:r>
              <a:rPr lang="ru-RU" dirty="0" smtClean="0"/>
              <a:t>ичного социального опыта, художественной литературы. Пример для задания 3 – из личного социального опыта.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2204864"/>
            <a:ext cx="62646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ИСТОРИЯ КОНФЛИКТОЛОГИИ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052736"/>
            <a:ext cx="79928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err="1" smtClean="0"/>
              <a:t>Конфликтология</a:t>
            </a:r>
            <a:r>
              <a:rPr lang="ru-RU" dirty="0" smtClean="0"/>
              <a:t> – система знаний о закономерностях и механизмах зарождения конфликтов, а также о принципах и технологиях управления ими.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259632" y="404664"/>
            <a:ext cx="7056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Понятие «</a:t>
            </a:r>
            <a:r>
              <a:rPr lang="ru-RU" sz="2800" b="1" dirty="0" err="1" smtClean="0"/>
              <a:t>конфликтология</a:t>
            </a:r>
            <a:r>
              <a:rPr lang="ru-RU" sz="2800" b="1" dirty="0" smtClean="0"/>
              <a:t>»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2276872"/>
            <a:ext cx="813690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Основоположники общей теории конфликта</a:t>
            </a:r>
          </a:p>
          <a:p>
            <a:pPr algn="just"/>
            <a:r>
              <a:rPr lang="en-US" b="1" dirty="0" smtClean="0"/>
              <a:t>XIX </a:t>
            </a:r>
            <a:r>
              <a:rPr lang="ru-RU" b="1" dirty="0" smtClean="0"/>
              <a:t>в.: </a:t>
            </a:r>
          </a:p>
          <a:p>
            <a:pPr algn="just"/>
            <a:r>
              <a:rPr lang="ru-RU" b="1" dirty="0" smtClean="0"/>
              <a:t>Карл Маркс </a:t>
            </a:r>
            <a:r>
              <a:rPr lang="ru-RU" dirty="0" smtClean="0"/>
              <a:t>(учение о социальных противоречиях). </a:t>
            </a:r>
          </a:p>
          <a:p>
            <a:pPr algn="just"/>
            <a:r>
              <a:rPr lang="ru-RU" b="1" dirty="0" smtClean="0"/>
              <a:t>Георг </a:t>
            </a:r>
            <a:r>
              <a:rPr lang="ru-RU" b="1" dirty="0" err="1" smtClean="0"/>
              <a:t>Зиммель</a:t>
            </a:r>
            <a:r>
              <a:rPr lang="ru-RU" b="1" dirty="0" smtClean="0"/>
              <a:t> </a:t>
            </a:r>
            <a:r>
              <a:rPr lang="ru-RU" dirty="0" smtClean="0"/>
              <a:t>(конфликт как форма социализации)</a:t>
            </a:r>
          </a:p>
          <a:p>
            <a:pPr algn="just"/>
            <a:r>
              <a:rPr lang="en-US" b="1" dirty="0" smtClean="0"/>
              <a:t>XX</a:t>
            </a:r>
            <a:r>
              <a:rPr lang="ru-RU" b="1" dirty="0" smtClean="0"/>
              <a:t> в.: </a:t>
            </a:r>
          </a:p>
          <a:p>
            <a:pPr algn="just"/>
            <a:r>
              <a:rPr lang="ru-RU" b="1" dirty="0" smtClean="0"/>
              <a:t>Питирим Сорокин </a:t>
            </a:r>
            <a:r>
              <a:rPr lang="ru-RU" dirty="0" smtClean="0"/>
              <a:t>(революция как социальный конфликт)</a:t>
            </a:r>
          </a:p>
          <a:p>
            <a:pPr algn="just"/>
            <a:endParaRPr lang="ru-RU" b="1" dirty="0" smtClean="0"/>
          </a:p>
          <a:p>
            <a:pPr algn="just"/>
            <a:r>
              <a:rPr lang="ru-RU" b="1" dirty="0" smtClean="0"/>
              <a:t>Середина </a:t>
            </a:r>
            <a:r>
              <a:rPr lang="en-US" b="1" dirty="0" smtClean="0"/>
              <a:t>XX</a:t>
            </a:r>
            <a:r>
              <a:rPr lang="ru-RU" b="1" dirty="0" smtClean="0"/>
              <a:t> в. </a:t>
            </a:r>
            <a:r>
              <a:rPr lang="ru-RU" dirty="0" smtClean="0"/>
              <a:t>– выделение </a:t>
            </a:r>
            <a:r>
              <a:rPr lang="ru-RU" dirty="0" err="1" smtClean="0"/>
              <a:t>конфликтологии</a:t>
            </a:r>
            <a:r>
              <a:rPr lang="ru-RU" dirty="0" smtClean="0"/>
              <a:t> в самостоятельное направление в социологии:</a:t>
            </a:r>
          </a:p>
          <a:p>
            <a:pPr algn="just"/>
            <a:r>
              <a:rPr lang="ru-RU" b="1" dirty="0" smtClean="0"/>
              <a:t>Льюис </a:t>
            </a:r>
            <a:r>
              <a:rPr lang="ru-RU" b="1" dirty="0" err="1" smtClean="0"/>
              <a:t>Козер</a:t>
            </a:r>
            <a:r>
              <a:rPr lang="ru-RU" b="1" dirty="0" smtClean="0"/>
              <a:t> </a:t>
            </a:r>
            <a:r>
              <a:rPr lang="ru-RU" dirty="0" smtClean="0"/>
              <a:t>(концепция позитивно-функционального конфликта)</a:t>
            </a:r>
          </a:p>
          <a:p>
            <a:pPr algn="just"/>
            <a:r>
              <a:rPr lang="ru-RU" b="1" dirty="0" smtClean="0"/>
              <a:t>Ральф </a:t>
            </a:r>
            <a:r>
              <a:rPr lang="ru-RU" b="1" dirty="0" err="1" smtClean="0"/>
              <a:t>Дарендорф</a:t>
            </a:r>
            <a:r>
              <a:rPr lang="ru-RU" b="1" dirty="0" smtClean="0"/>
              <a:t> </a:t>
            </a:r>
            <a:r>
              <a:rPr lang="ru-RU" dirty="0" smtClean="0"/>
              <a:t>(конфликтная модель общества)</a:t>
            </a:r>
          </a:p>
          <a:p>
            <a:pPr algn="just"/>
            <a:r>
              <a:rPr lang="ru-RU" b="1" dirty="0" smtClean="0"/>
              <a:t>Кеннет </a:t>
            </a:r>
            <a:r>
              <a:rPr lang="ru-RU" b="1" dirty="0" err="1" smtClean="0"/>
              <a:t>Боулдинг</a:t>
            </a:r>
            <a:r>
              <a:rPr lang="ru-RU" b="1" dirty="0" smtClean="0"/>
              <a:t> </a:t>
            </a:r>
            <a:r>
              <a:rPr lang="ru-RU" dirty="0" smtClean="0"/>
              <a:t>(общая теория конфликта)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836712"/>
            <a:ext cx="8136904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/>
              <a:t>К. Маркс </a:t>
            </a:r>
            <a:r>
              <a:rPr lang="ru-RU" dirty="0" smtClean="0"/>
              <a:t>(1818-1883) – предшественник современной </a:t>
            </a:r>
            <a:r>
              <a:rPr lang="ru-RU" dirty="0" err="1" smtClean="0"/>
              <a:t>конфликтологии</a:t>
            </a:r>
            <a:r>
              <a:rPr lang="ru-RU" dirty="0" smtClean="0"/>
              <a:t>. Идея неизбежной классовой борьбы – движущей силы истории. </a:t>
            </a:r>
            <a:r>
              <a:rPr lang="ru-RU" dirty="0" smtClean="0"/>
              <a:t>Конфликты связаны с противоположными интересами социальных групп и берут свое начало в отношениях собственности и ее </a:t>
            </a:r>
            <a:r>
              <a:rPr lang="ru-RU" dirty="0" smtClean="0"/>
              <a:t>распределения.</a:t>
            </a:r>
          </a:p>
          <a:p>
            <a:pPr algn="just"/>
            <a:endParaRPr lang="ru-RU" b="1" dirty="0" smtClean="0"/>
          </a:p>
          <a:p>
            <a:pPr algn="just"/>
            <a:r>
              <a:rPr lang="ru-RU" b="1" dirty="0" smtClean="0"/>
              <a:t>Г</a:t>
            </a:r>
            <a:r>
              <a:rPr lang="ru-RU" b="1" dirty="0" smtClean="0"/>
              <a:t>. </a:t>
            </a:r>
            <a:r>
              <a:rPr lang="ru-RU" b="1" dirty="0" err="1" smtClean="0"/>
              <a:t>Зиммель</a:t>
            </a:r>
            <a:r>
              <a:rPr lang="ru-RU" dirty="0" smtClean="0"/>
              <a:t> </a:t>
            </a:r>
            <a:r>
              <a:rPr lang="ru-RU" dirty="0"/>
              <a:t>(1858-1918 гг</a:t>
            </a:r>
            <a:r>
              <a:rPr lang="ru-RU" dirty="0" smtClean="0"/>
              <a:t>.) «Социология</a:t>
            </a:r>
            <a:r>
              <a:rPr lang="ru-RU" dirty="0"/>
              <a:t>: Исследование форм </a:t>
            </a:r>
            <a:r>
              <a:rPr lang="ru-RU" dirty="0" smtClean="0"/>
              <a:t>обобществления» (1908 г.).</a:t>
            </a:r>
          </a:p>
          <a:p>
            <a:pPr algn="just"/>
            <a:r>
              <a:rPr lang="ru-RU" dirty="0" smtClean="0"/>
              <a:t>Проявил интерес </a:t>
            </a:r>
            <a:r>
              <a:rPr lang="ru-RU" dirty="0" smtClean="0"/>
              <a:t>к </a:t>
            </a:r>
            <a:r>
              <a:rPr lang="ru-RU" dirty="0" smtClean="0"/>
              <a:t>широкому </a:t>
            </a:r>
            <a:r>
              <a:rPr lang="ru-RU" dirty="0" smtClean="0"/>
              <a:t>спектру конфликтных явлений, </a:t>
            </a:r>
            <a:r>
              <a:rPr lang="ru-RU" dirty="0" smtClean="0"/>
              <a:t>описал </a:t>
            </a:r>
            <a:r>
              <a:rPr lang="ru-RU" dirty="0" smtClean="0"/>
              <a:t>конфликты </a:t>
            </a:r>
            <a:r>
              <a:rPr lang="ru-RU" dirty="0" smtClean="0"/>
              <a:t>между </a:t>
            </a:r>
            <a:r>
              <a:rPr lang="ru-RU" dirty="0" smtClean="0"/>
              <a:t>этническими группами, </a:t>
            </a:r>
            <a:r>
              <a:rPr lang="ru-RU" dirty="0" smtClean="0"/>
              <a:t>между </a:t>
            </a:r>
            <a:r>
              <a:rPr lang="ru-RU" dirty="0" smtClean="0"/>
              <a:t>разными поколениями людей и культурами, </a:t>
            </a:r>
            <a:r>
              <a:rPr lang="ru-RU" dirty="0" smtClean="0"/>
              <a:t>между </a:t>
            </a:r>
            <a:r>
              <a:rPr lang="ru-RU" dirty="0" smtClean="0"/>
              <a:t>мужчинами и </a:t>
            </a:r>
            <a:r>
              <a:rPr lang="ru-RU" dirty="0" smtClean="0"/>
              <a:t>женщинами. В отличие от Маркса делал вывод о том, что </a:t>
            </a:r>
            <a:r>
              <a:rPr lang="ru-RU" dirty="0" smtClean="0"/>
              <a:t>конфликт может приводить к социальной </a:t>
            </a:r>
            <a:r>
              <a:rPr lang="ru-RU" dirty="0" smtClean="0"/>
              <a:t>интеграции, обеспечивать </a:t>
            </a:r>
            <a:r>
              <a:rPr lang="ru-RU" dirty="0" smtClean="0"/>
              <a:t>выход </a:t>
            </a:r>
            <a:r>
              <a:rPr lang="ru-RU" dirty="0" smtClean="0"/>
              <a:t>враждебности и тем самым усиливать </a:t>
            </a:r>
            <a:r>
              <a:rPr lang="ru-RU" dirty="0" smtClean="0"/>
              <a:t>социальную солидарность. </a:t>
            </a:r>
            <a:endParaRPr lang="ru-RU" dirty="0" smtClean="0"/>
          </a:p>
          <a:p>
            <a:pPr algn="just"/>
            <a:r>
              <a:rPr lang="ru-RU" dirty="0" smtClean="0"/>
              <a:t>Считал, что общество </a:t>
            </a:r>
            <a:r>
              <a:rPr lang="ru-RU" dirty="0" smtClean="0"/>
              <a:t>– бесчисленное </a:t>
            </a:r>
            <a:r>
              <a:rPr lang="ru-RU" dirty="0"/>
              <a:t>множество взаимодействий</a:t>
            </a:r>
            <a:r>
              <a:rPr lang="ru-RU" dirty="0" smtClean="0"/>
              <a:t>. </a:t>
            </a:r>
            <a:r>
              <a:rPr lang="ru-RU" dirty="0" smtClean="0"/>
              <a:t>История </a:t>
            </a:r>
            <a:r>
              <a:rPr lang="ru-RU" dirty="0" smtClean="0"/>
              <a:t>культуры - </a:t>
            </a:r>
            <a:r>
              <a:rPr lang="ru-RU" dirty="0"/>
              <a:t>история конфликтов и </a:t>
            </a:r>
            <a:r>
              <a:rPr lang="ru-RU" dirty="0" smtClean="0"/>
              <a:t>примирений. Людям присуща агрессивность («инстинкт борьбы»). Конфликты сдерживаются социальными нормами. Протекание конфликта влияет на структуру группы, а структура группы – на ход конфликта</a:t>
            </a:r>
            <a:r>
              <a:rPr lang="ru-RU" dirty="0" smtClean="0"/>
              <a:t>. </a:t>
            </a:r>
            <a:endParaRPr lang="ru-RU" b="1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1331640" y="260648"/>
            <a:ext cx="6912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Становление теории конфликта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1196752"/>
            <a:ext cx="8064896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/>
              <a:t>Р. </a:t>
            </a:r>
            <a:r>
              <a:rPr lang="ru-RU" b="1" dirty="0" err="1" smtClean="0"/>
              <a:t>Дарендорф</a:t>
            </a:r>
            <a:r>
              <a:rPr lang="ru-RU" b="1" dirty="0" smtClean="0"/>
              <a:t> </a:t>
            </a:r>
            <a:r>
              <a:rPr lang="ru-RU" dirty="0" smtClean="0"/>
              <a:t>(Германия, 1929-2009 гг.) «Социальные классы и социальные конфликты в индустриальном обществе» (1957). Отличительные черты любого общества – господство, конфликт и подчинение. Общественная структура основана на власти одних групп людей над другими. </a:t>
            </a:r>
            <a:r>
              <a:rPr lang="ru-RU" dirty="0" smtClean="0"/>
              <a:t>Интересы </a:t>
            </a:r>
            <a:r>
              <a:rPr lang="ru-RU" dirty="0" smtClean="0"/>
              <a:t>членов разных групп различны и противоположны. </a:t>
            </a:r>
          </a:p>
          <a:p>
            <a:pPr algn="just"/>
            <a:endParaRPr lang="ru-RU" b="1" dirty="0" smtClean="0"/>
          </a:p>
          <a:p>
            <a:pPr algn="just"/>
            <a:r>
              <a:rPr lang="ru-RU" b="1" dirty="0" smtClean="0"/>
              <a:t>Л. </a:t>
            </a:r>
            <a:r>
              <a:rPr lang="ru-RU" b="1" dirty="0" err="1" smtClean="0"/>
              <a:t>Козер</a:t>
            </a:r>
            <a:r>
              <a:rPr lang="ru-RU" b="1" dirty="0" smtClean="0"/>
              <a:t> </a:t>
            </a:r>
            <a:r>
              <a:rPr lang="ru-RU" dirty="0" smtClean="0"/>
              <a:t>(США, 1913-2003) «Функции социальных конфликтов» (1956). Обществу присуще социальное неравенство =</a:t>
            </a:r>
            <a:r>
              <a:rPr lang="en-US" dirty="0" smtClean="0"/>
              <a:t>&gt;</a:t>
            </a:r>
            <a:r>
              <a:rPr lang="ru-RU" dirty="0" smtClean="0"/>
              <a:t> Социальный конфликт - борьба за ценности и претензии на определенный статус, власть и </a:t>
            </a:r>
            <a:r>
              <a:rPr lang="ru-RU" dirty="0" smtClean="0"/>
              <a:t>ресурсы. О</a:t>
            </a:r>
            <a:r>
              <a:rPr lang="ru-RU" dirty="0" smtClean="0"/>
              <a:t>дна </a:t>
            </a:r>
            <a:r>
              <a:rPr lang="ru-RU" dirty="0" smtClean="0"/>
              <a:t>из позитивных функций конфликта заключается в его способности разрядить и снять напряженность между антагонистами </a:t>
            </a:r>
            <a:r>
              <a:rPr lang="ru-RU" dirty="0" smtClean="0"/>
              <a:t>=</a:t>
            </a:r>
            <a:r>
              <a:rPr lang="en-US" dirty="0" smtClean="0"/>
              <a:t>&gt;</a:t>
            </a:r>
            <a:r>
              <a:rPr lang="ru-RU" dirty="0" smtClean="0"/>
              <a:t> концепция конфликтного функционализма.</a:t>
            </a:r>
            <a:endParaRPr lang="ru-RU" dirty="0" smtClean="0"/>
          </a:p>
          <a:p>
            <a:pPr algn="just"/>
            <a:endParaRPr lang="ru-RU" dirty="0" smtClean="0"/>
          </a:p>
          <a:p>
            <a:pPr algn="just"/>
            <a:r>
              <a:rPr lang="ru-RU" b="1" dirty="0" smtClean="0"/>
              <a:t>К. </a:t>
            </a:r>
            <a:r>
              <a:rPr lang="ru-RU" b="1" dirty="0" err="1" smtClean="0"/>
              <a:t>Боулдинг</a:t>
            </a:r>
            <a:r>
              <a:rPr lang="ru-RU" b="1" dirty="0" smtClean="0"/>
              <a:t> </a:t>
            </a:r>
            <a:r>
              <a:rPr lang="ru-RU" dirty="0" smtClean="0"/>
              <a:t>(1910-1993) «Конфликт и защита» (1962). Все конфликты имеют общие образцы развития =</a:t>
            </a:r>
            <a:r>
              <a:rPr lang="en-US" dirty="0" smtClean="0"/>
              <a:t>&gt;</a:t>
            </a:r>
            <a:r>
              <a:rPr lang="ru-RU" dirty="0" smtClean="0"/>
              <a:t> возможность создания общей теории конфликта. Два аспекта социального конфликта: статический и динамический.  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296744" y="476672"/>
            <a:ext cx="68451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/>
              <a:t>Становление теории конфликта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404664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Развитие </a:t>
            </a:r>
            <a:r>
              <a:rPr lang="ru-RU" sz="2800" b="1" dirty="0" err="1" smtClean="0"/>
              <a:t>конфликтологии</a:t>
            </a:r>
            <a:endParaRPr lang="ru-RU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467544" y="1484784"/>
            <a:ext cx="806489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Формирование </a:t>
            </a:r>
            <a:r>
              <a:rPr lang="ru-RU" dirty="0" err="1" smtClean="0"/>
              <a:t>конфликтологии</a:t>
            </a:r>
            <a:r>
              <a:rPr lang="ru-RU" dirty="0" smtClean="0"/>
              <a:t> как науки – 1950-е гг. </a:t>
            </a:r>
            <a:r>
              <a:rPr lang="en-US" dirty="0" smtClean="0"/>
              <a:t>XX</a:t>
            </a:r>
            <a:r>
              <a:rPr lang="ru-RU" dirty="0" smtClean="0"/>
              <a:t> в. Происходил поиск средств предотвращения конфликтов после Второй мировой войны. =</a:t>
            </a:r>
            <a:r>
              <a:rPr lang="en-US" dirty="0" smtClean="0"/>
              <a:t>&gt;</a:t>
            </a:r>
            <a:r>
              <a:rPr lang="ru-RU" dirty="0" smtClean="0"/>
              <a:t> Осмысление конфликта как социального явления. 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В последующем - переход </a:t>
            </a:r>
            <a:r>
              <a:rPr lang="ru-RU" dirty="0" smtClean="0"/>
              <a:t>от теоретических описаний к практике управления </a:t>
            </a:r>
            <a:r>
              <a:rPr lang="ru-RU" dirty="0" smtClean="0"/>
              <a:t>конфликтами.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Конец </a:t>
            </a:r>
            <a:r>
              <a:rPr lang="en-US" dirty="0" smtClean="0"/>
              <a:t>XX </a:t>
            </a:r>
            <a:r>
              <a:rPr lang="ru-RU" dirty="0" smtClean="0"/>
              <a:t>в. – акцент перенесен </a:t>
            </a:r>
            <a:r>
              <a:rPr lang="ru-RU" dirty="0" smtClean="0"/>
              <a:t>на регулирование конфликтных явлений, позволяющее минимизировать негативные </a:t>
            </a:r>
            <a:r>
              <a:rPr lang="ru-RU" dirty="0" smtClean="0"/>
              <a:t>последствия конфликтов, т.е. развитие практической </a:t>
            </a:r>
            <a:r>
              <a:rPr lang="ru-RU" dirty="0" err="1" smtClean="0"/>
              <a:t>конфликтологии</a:t>
            </a:r>
            <a:r>
              <a:rPr lang="ru-RU" dirty="0" smtClean="0"/>
              <a:t>. </a:t>
            </a:r>
          </a:p>
          <a:p>
            <a:pPr algn="just"/>
            <a:endParaRPr lang="ru-RU" dirty="0" smtClean="0"/>
          </a:p>
          <a:p>
            <a:pPr algn="just"/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476672"/>
            <a:ext cx="72728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Методы исследования конфликтов</a:t>
            </a:r>
            <a:endParaRPr lang="ru-RU" sz="2800" b="1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39552" y="1556792"/>
          <a:ext cx="7920880" cy="4851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6389"/>
                <a:gridCol w="3836128"/>
                <a:gridCol w="3118363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Группа</a:t>
                      </a:r>
                      <a:r>
                        <a:rPr lang="ru-RU" baseline="0" dirty="0" smtClean="0"/>
                        <a:t> методов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Конкретные методы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Методы изучения и оценки личности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Наблюдение</a:t>
                      </a:r>
                    </a:p>
                    <a:p>
                      <a:r>
                        <a:rPr lang="ru-RU" dirty="0" smtClean="0"/>
                        <a:t>Опрос</a:t>
                      </a:r>
                    </a:p>
                    <a:p>
                      <a:r>
                        <a:rPr lang="ru-RU" dirty="0" smtClean="0"/>
                        <a:t>Тестирование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Методы изучения и оценки</a:t>
                      </a:r>
                      <a:r>
                        <a:rPr lang="ru-RU" baseline="0" dirty="0" smtClean="0"/>
                        <a:t> социально-психологических явлений и групп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Наблюдение</a:t>
                      </a:r>
                    </a:p>
                    <a:p>
                      <a:r>
                        <a:rPr lang="ru-RU" dirty="0" smtClean="0"/>
                        <a:t>Опрос</a:t>
                      </a:r>
                    </a:p>
                    <a:p>
                      <a:r>
                        <a:rPr lang="ru-RU" dirty="0" smtClean="0"/>
                        <a:t>Социометрический</a:t>
                      </a:r>
                      <a:r>
                        <a:rPr lang="ru-RU" baseline="0" dirty="0" smtClean="0"/>
                        <a:t> метод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Методы диагностики и анализа конфликта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Наблюдение</a:t>
                      </a:r>
                    </a:p>
                    <a:p>
                      <a:r>
                        <a:rPr lang="ru-RU" dirty="0" smtClean="0"/>
                        <a:t>Опрос</a:t>
                      </a:r>
                    </a:p>
                    <a:p>
                      <a:r>
                        <a:rPr lang="ru-RU" dirty="0" smtClean="0"/>
                        <a:t>Анализ результатов деятельности</a:t>
                      </a:r>
                    </a:p>
                    <a:p>
                      <a:r>
                        <a:rPr lang="ru-RU" dirty="0" smtClean="0"/>
                        <a:t>Метод экспертного интервью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Методы управления конфликтами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Структурные методы </a:t>
                      </a:r>
                    </a:p>
                    <a:p>
                      <a:r>
                        <a:rPr lang="ru-RU" dirty="0" smtClean="0"/>
                        <a:t>Метод картографии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8" y="2348880"/>
            <a:ext cx="58326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СУЩНОСТЬ КОНФЛИКТА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3722</TotalTime>
  <Words>949</Words>
  <Application>Microsoft Office PowerPoint</Application>
  <PresentationFormat>Экран (4:3)</PresentationFormat>
  <Paragraphs>165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Аспект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121</cp:revision>
  <dcterms:created xsi:type="dcterms:W3CDTF">2020-08-27T13:30:07Z</dcterms:created>
  <dcterms:modified xsi:type="dcterms:W3CDTF">2020-09-03T16:23:02Z</dcterms:modified>
</cp:coreProperties>
</file>